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99" r:id="rId6"/>
    <p:sldId id="297" r:id="rId7"/>
    <p:sldId id="261" r:id="rId8"/>
    <p:sldId id="298" r:id="rId9"/>
    <p:sldId id="279" r:id="rId10"/>
    <p:sldId id="276" r:id="rId11"/>
    <p:sldId id="293" r:id="rId12"/>
    <p:sldId id="268" r:id="rId13"/>
    <p:sldId id="269" r:id="rId14"/>
    <p:sldId id="300" r:id="rId15"/>
    <p:sldId id="295" r:id="rId16"/>
    <p:sldId id="301" r:id="rId17"/>
    <p:sldId id="302" r:id="rId18"/>
    <p:sldId id="303" r:id="rId19"/>
    <p:sldId id="28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839" autoAdjust="0"/>
  </p:normalViewPr>
  <p:slideViewPr>
    <p:cSldViewPr snapToGrid="0" showGuides="1">
      <p:cViewPr varScale="1">
        <p:scale>
          <a:sx n="112" d="100"/>
          <a:sy n="112" d="100"/>
        </p:scale>
        <p:origin x="696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deepakpatro73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>
            <a:normAutofit/>
          </a:bodyPr>
          <a:lstStyle/>
          <a:p>
            <a:r>
              <a:rPr lang="en-US" sz="2800" dirty="0"/>
              <a:t>Taste-Buddy AI: An Intelligent Food Recommendation System Using Zomato Data</a:t>
            </a:r>
            <a:br>
              <a:rPr lang="en-US" sz="2800" dirty="0"/>
            </a:br>
            <a:br>
              <a:rPr lang="en-US" sz="2800" dirty="0"/>
            </a:br>
            <a:r>
              <a:rPr lang="en-US" sz="2800" b="1" dirty="0"/>
              <a:t>Subtitle</a:t>
            </a:r>
            <a:r>
              <a:rPr lang="en-US" sz="2800" dirty="0"/>
              <a:t>: Powered by Machine Learning and Large Language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</p:spPr>
        <p:txBody>
          <a:bodyPr/>
          <a:lstStyle/>
          <a:p>
            <a:r>
              <a:rPr lang="en-US" dirty="0"/>
              <a:t>Presenter Name : Deepak Kumar Patro</a:t>
            </a:r>
          </a:p>
          <a:p>
            <a:r>
              <a:rPr lang="en-US" dirty="0"/>
              <a:t>Date : 17/06/2025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AEC00-01BF-75BA-5B74-90771614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928" y="1529697"/>
            <a:ext cx="3465320" cy="3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82445"/>
            <a:ext cx="7637633" cy="1206175"/>
          </a:xfrm>
          <a:noFill/>
        </p:spPr>
        <p:txBody>
          <a:bodyPr anchor="b" anchorCtr="0">
            <a:noAutofit/>
          </a:bodyPr>
          <a:lstStyle/>
          <a:p>
            <a:r>
              <a:rPr lang="en-IN" b="1" dirty="0"/>
              <a:t>Introducing Taste-Buddy AI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311C09-4ED2-0D22-756C-FC7F8DA44C1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399" y="1982624"/>
            <a:ext cx="10149840" cy="4035324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Taste-Buddy 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voice- and image-enabled food assistant seamlessly integrated into the Zomato 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hyper-personalized recommendations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based on past orders, regional tastes, and time of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cultural inclusivity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suggesting local delicacies and regional combos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hands-free interaction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users with disabilities or limited digital literacy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fine-tuned LLMs and ML 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it adapts through continuous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BD89F98-21D2-EA31-293E-654D710A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3456" y="2041071"/>
            <a:ext cx="4441188" cy="2775857"/>
          </a:xfrm>
        </p:spPr>
        <p:txBody>
          <a:bodyPr/>
          <a:lstStyle/>
          <a:p>
            <a:r>
              <a:rPr lang="en-US" dirty="0"/>
              <a:t>Technical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0CF2E-CEEC-0B0A-F2CE-CC5F5E4D53A4}"/>
              </a:ext>
            </a:extLst>
          </p:cNvPr>
          <p:cNvSpPr txBox="1"/>
          <p:nvPr/>
        </p:nvSpPr>
        <p:spPr>
          <a:xfrm>
            <a:off x="613086" y="765559"/>
            <a:ext cx="609742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Architecture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Seamlessly integrates LLMs (e.g., GPT variants) with traditional ML models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API Design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Core services are exposed via REST APIs with clear separation between modules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Loop Integration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Learns from user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feedback to improve recommendations over time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Engine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Personalized suggestions based on behaviour and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 Engine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Dynamically calculates offers based on combos, time, and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Cuisine Mapper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Maps and clusters popular cuisines per locality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backend served using Flask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mobile, web, and future IoT/kiosk integrations</a:t>
            </a:r>
          </a:p>
        </p:txBody>
      </p:sp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619" y="311356"/>
            <a:ext cx="7955280" cy="1335024"/>
          </a:xfrm>
        </p:spPr>
        <p:txBody>
          <a:bodyPr anchor="b" anchorCtr="0"/>
          <a:lstStyle/>
          <a:p>
            <a:r>
              <a:rPr lang="en-US" dirty="0"/>
              <a:t>Business Value to Zomato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8DC58D-364B-3052-68E8-26ECBFEA8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8DB6515-DD4E-2232-F373-6BE25CBB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4093183-9451-A34D-5376-D68C0588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8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52D71DBF-95D3-1FF7-D6EC-C53CA06A0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619" y="1873912"/>
            <a:ext cx="895241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Drives Inclusivity &amp; Accessibility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Taste-Buddy AI enables voice and image-based food ordering for users with disabilities or low digital literacy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Boosts User Retention &amp; Engagement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Personalized combos and cultural dishes increase stickiness and repeat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Revenue per Order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Smart combo suggestions and dynamic discounts encourage upselling and larger cart sizes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Strengthens Restaurant Partnerships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Transparent suggestions reduce commission dependency, improving partner trust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Expands into New Ecosystems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Easily deployable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kiosks, schools, hospitals, and public spaces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supporting Zomato’s long-term omni-channel goals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B5CBDFAB-8FE4-C827-3FCB-B005646C7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54" y="3781847"/>
            <a:ext cx="895241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6907-AAFC-B988-83DF-A4C95B4E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Model Evaluation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E066-5B26-9122-907D-7A22AF0E84B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F1 Scores: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Rating Classifier: 0.85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Price Tier Classifier: 0.78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Cuisine Clustering Score: 0.63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Sentiment Model F1: ~0.80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553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4987-0A23-B2EB-941D-76E04E72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9726" y="136732"/>
            <a:ext cx="5394960" cy="1138944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C0CB2-0FD9-CBCC-0BB4-3B48FF6A2E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01739" y="7942778"/>
            <a:ext cx="7102947" cy="320638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58D87C-9CBD-6EDD-CBF1-82144A630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726" y="992561"/>
            <a:ext cx="539496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journey started with data but evolved into an innovative, user-first 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Taste-Buddy AI redefines how people interact with food platforms making the experience seamless, intelligent, and inclusive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emotional intelligence with predictive analytics, Zomato is poised to lead the next wave of food-tech evolution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Taste-Buddy AI is not just a product  it's a vision for the future of food discovery and digital accessibility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73E702B-AB70-BAB8-BA6E-61B60065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83" y="4824378"/>
            <a:ext cx="10572287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0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69BD-99BD-5287-8C63-9453992A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C469D-38BF-0D8F-1E5E-ACE40E7D00E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Regional language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IoT + Smart speaker compatibility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Zomato API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Personalized nutrition insights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68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</p:spPr>
        <p:txBody>
          <a:bodyPr/>
          <a:lstStyle/>
          <a:p>
            <a:r>
              <a:rPr lang="en-US" dirty="0"/>
              <a:t>Deepak Kumar Patro</a:t>
            </a:r>
          </a:p>
          <a:p>
            <a:pPr lvl="0"/>
            <a:r>
              <a:rPr lang="en-US" dirty="0">
                <a:hlinkClick r:id="rId3"/>
              </a:rPr>
              <a:t>deepakpatro73@gmail.com</a:t>
            </a:r>
            <a:r>
              <a:rPr lang="en-US" dirty="0"/>
              <a:t>		</a:t>
            </a:r>
          </a:p>
          <a:p>
            <a:pPr lvl="0"/>
            <a:r>
              <a:rPr lang="en-IN" b="0" i="0" dirty="0">
                <a:effectLst/>
                <a:latin typeface="-apple-system"/>
              </a:rPr>
              <a:t>www.linkedin.com/in/deepak-patro-2a0330228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001785" y="4069935"/>
            <a:ext cx="8372949" cy="2433414"/>
          </a:xfrm>
        </p:spPr>
        <p:txBody>
          <a:bodyPr anchor="t" anchorCtr="0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using deep analysis of Zomato’s restaurant ecosystem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key insights on user behaviour, pricing patterns, and satisfaction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Taste-Buddy AI — a smart voice/image-enabled assistant that understands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personalization, engagement, accessibility, and decision-making across the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9569-83D5-A20B-653C-B9D6C8D9816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95AFBF-F1F9-D02E-89FA-4CD7AA02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215" y="2781656"/>
            <a:ext cx="5888053" cy="647344"/>
          </a:xfrm>
        </p:spPr>
        <p:txBody>
          <a:bodyPr/>
          <a:lstStyle/>
          <a:p>
            <a:r>
              <a:rPr lang="en-US" dirty="0"/>
              <a:t>Executive 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1644211"/>
          </a:xfrm>
        </p:spPr>
        <p:txBody>
          <a:bodyPr lIns="0" anchor="b" anchorCtr="0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2632105"/>
            <a:ext cx="4910328" cy="370032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players like Rapido's "OWNLY" are entering the food delivery market with aggressive pricing and lower commissions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Zomato faces decreasing user retention, and restaurants are expressing concerns over high fees and opaque charges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food-tech space is increasingly crowded and competitive, especially in Tier 1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There's a growing demand for a smarter, more intuitive, and inclusive way for users to discover and order food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622" y="949145"/>
            <a:ext cx="4572000" cy="1153340"/>
          </a:xfrm>
          <a:noFill/>
        </p:spPr>
        <p:txBody>
          <a:bodyPr anchor="t" anchorCtr="0">
            <a:noAutofit/>
          </a:bodyPr>
          <a:lstStyle/>
          <a:p>
            <a:r>
              <a:rPr lang="en-IN" b="1" dirty="0"/>
              <a:t>Industry Context &amp;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102485"/>
            <a:ext cx="10924203" cy="4480560"/>
          </a:xfrm>
          <a:noFill/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India's online food delivery market is projected to reach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$15B by 2029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driven by rising internet penetration and lifestyle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Surge pricing and high platform commissions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leading to customer dissatisfaction and growing tension with restaurant partners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Fierce competition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 commerce platforms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like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Zepto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Blinkit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Flipkart Minutes is reshaping delivery expectations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Rapido's entry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its "OWNLY" platform offering 8–15% commissions is challenging traditional models (Zomato 20–35%)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Growing demand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hyperlocal personalization, faster delivery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more inclusive tech experiences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F3B-CC38-C6F7-1058-2FC5EE4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7AB5376D-DB9F-FC51-5C7D-B07188A9C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B4C5A04-1230-CE8D-24A9-0B6F6AF83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61EC-5F42-6AB8-DF35-480F070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0" y="4969380"/>
            <a:ext cx="5029200" cy="2743200"/>
          </a:xfrm>
        </p:spPr>
        <p:txBody>
          <a:bodyPr lIns="0" anchor="t" anchorCtr="0"/>
          <a:lstStyle/>
          <a:p>
            <a:r>
              <a:rPr lang="en-US" dirty="0"/>
              <a:t>Dataset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9339-FABF-04A2-4090-C38B947B2B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04957" y="67676"/>
            <a:ext cx="5990601" cy="5512728"/>
          </a:xfrm>
        </p:spPr>
        <p:txBody>
          <a:bodyPr anchor="b" anchorCtr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Kaggle (Zomato.csv), a real-world dataset representing restaurants across major Indian cities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Restaurant name, cuisine types, average cost, user rating, total votes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Location, delivery availability, and service type (e.g.,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dine-in, takeaway)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ML models for restaurant rating prediction, price tier classification, and cuisine/sentiment analysis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deeper understanding of regional preferences and market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7372550F-E2C0-2C0B-0ABA-5672CEBF71D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" r="10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273508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071643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DDF6F-4339-5219-92B7-9227C6F2A9BF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1803163"/>
            <a:ext cx="8348472" cy="33741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Cuisines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North Indian, Chinese, and South Indian cuisines dominate user preferences, indicating a strong inclination towards comfort food.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Hotspots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Neighborhoods like BTM, Koramangala, and JP Nagar emerge as dense restaurant zones with high user engagement.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Patterns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majority of restaurants fall within the 3.0–4.5 rating range, suggesting an overall positive but competitive landscape.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Trends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Most dining options are priced between ₹200–₹400, aligning with mid-range affordability for urban consumers.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Insights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Online delivery shows significant traction in Tier 1 cities, highlighting the urban appetite for convenience-first services.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53" y="1423728"/>
            <a:ext cx="3931920" cy="1028915"/>
          </a:xfrm>
        </p:spPr>
        <p:txBody>
          <a:bodyPr anchor="b" anchorCtr="0">
            <a:normAutofit fontScale="90000"/>
          </a:bodyPr>
          <a:lstStyle/>
          <a:p>
            <a:r>
              <a:rPr lang="en-IN" b="1" dirty="0"/>
              <a:t>ML Models Developed</a:t>
            </a:r>
            <a:br>
              <a:rPr lang="en-IN" b="1" dirty="0"/>
            </a:b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45" y="2264637"/>
            <a:ext cx="5358213" cy="27432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Classifier (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F1: 0.85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Classifier (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F1: 0.78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Cuisine Analyzer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K-Means +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LSTM/Transformer</a:t>
            </a:r>
          </a:p>
          <a:p>
            <a:endParaRPr lang="en-US" dirty="0"/>
          </a:p>
        </p:txBody>
      </p:sp>
      <p:pic>
        <p:nvPicPr>
          <p:cNvPr id="12" name="Picture Placeholder 11" descr="Three people having a discussion at a table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</a:extLst>
          </a:blip>
          <a:srcRect l="18665" r="18665"/>
          <a:stretch/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1222048"/>
            <a:ext cx="6858001" cy="762199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435551"/>
            <a:ext cx="7132319" cy="332516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Addressed missing data through imputation strategies to ensure model stability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SMOTE to handle class imbalance in rating and pricing classification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label encoding and one-hot encoding for categorical features like cuisines and location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Engineered new features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per Person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Average cost / number of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Cuisine Buckets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Simplified cuisine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Clusters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Grouped areas based on food trends and price segments</a:t>
            </a:r>
          </a:p>
          <a:p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503" y="174334"/>
            <a:ext cx="4389120" cy="943456"/>
          </a:xfrm>
          <a:noFill/>
        </p:spPr>
        <p:txBody>
          <a:bodyPr anchor="b" anchorCtr="0">
            <a:noAutofit/>
          </a:bodyPr>
          <a:lstStyle/>
          <a:p>
            <a:r>
              <a:rPr lang="en-US" dirty="0"/>
              <a:t>Flask API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FE8A8-4537-F7A1-3BF9-834AEFE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4D1A348-D502-2F14-32E9-56F3CB7DA4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97503" y="1310683"/>
            <a:ext cx="8183651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RESTful API using Flask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deploy the trained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points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predict_rating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Accepts user input (e.g., cost, location) to classify restaurant rating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predict_price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Predicts the pricing tier based on input cuisine and area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analyze_sentiment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Classifies user review text as positive or negative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Highlights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are serialized using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 loading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 are returned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JSON format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enabled to allow web app integration and secure cross-origin requests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168</TotalTime>
  <Words>1070</Words>
  <Application>Microsoft Office PowerPoint</Application>
  <PresentationFormat>Widescreen</PresentationFormat>
  <Paragraphs>154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Abadi</vt:lpstr>
      <vt:lpstr>-apple-system</vt:lpstr>
      <vt:lpstr>Arial</vt:lpstr>
      <vt:lpstr>Calibri</vt:lpstr>
      <vt:lpstr>Posterama</vt:lpstr>
      <vt:lpstr>Posterama Text SemiBold</vt:lpstr>
      <vt:lpstr>Times New Roman</vt:lpstr>
      <vt:lpstr>Custom</vt:lpstr>
      <vt:lpstr>Taste-Buddy AI: An Intelligent Food Recommendation System Using Zomato Data  Subtitle: Powered by Machine Learning and Large Language Models</vt:lpstr>
      <vt:lpstr>Executive summary</vt:lpstr>
      <vt:lpstr>Problem Statement</vt:lpstr>
      <vt:lpstr>Industry Context &amp; Trends</vt:lpstr>
      <vt:lpstr>Dataset  overview</vt:lpstr>
      <vt:lpstr>Exploratory Data Analysis</vt:lpstr>
      <vt:lpstr>ML Models Developed </vt:lpstr>
      <vt:lpstr>Feature Engineering</vt:lpstr>
      <vt:lpstr>Flask API Integration</vt:lpstr>
      <vt:lpstr>Introducing Taste-Buddy AI</vt:lpstr>
      <vt:lpstr>Technical Architecture</vt:lpstr>
      <vt:lpstr>Business Value to Zomato</vt:lpstr>
      <vt:lpstr>Model Evaluation </vt:lpstr>
      <vt:lpstr>Conclusion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Taste-Buddy AI: An Intelligent Food Recommendation System Using Zomato Data  Subtitle: Powered by Machine Learning and Large Language Models</dc:title>
  <dc:creator>DEEPAK patro</dc:creator>
  <cp:lastModifiedBy>DEEPAK patro</cp:lastModifiedBy>
  <cp:revision>5</cp:revision>
  <dcterms:created xsi:type="dcterms:W3CDTF">2025-06-20T06:52:39Z</dcterms:created>
  <dcterms:modified xsi:type="dcterms:W3CDTF">2025-06-20T16:18:55Z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